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Source Code Pro" panose="020B0604020202020204" pitchFamily="49" charset="0"/>
      <p:regular r:id="rId31"/>
      <p:bold r:id="rId32"/>
      <p:italic r:id="rId33"/>
      <p:boldItalic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gm8vJ7Ld+5yKyXND/9kMZ1XsaF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93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customschemas.google.com/relationships/presentationmetadata" Target="meta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38246fd99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138246fd99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371eaf82b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1371eaf82b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144dfabe13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" name="Google Shape;44;g144dfabe137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466d716dad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" name="Google Shape;50;g1466d716dad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38246fd99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g138246fd99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38246fd99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138246fd99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38246fd99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138246fd99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466d716dad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1466d716dad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38246fd99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38246fd99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45c8df362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145c8df362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ver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ctrTitle"/>
          </p:nvPr>
        </p:nvSpPr>
        <p:spPr>
          <a:xfrm>
            <a:off x="357150" y="1571600"/>
            <a:ext cx="8429700" cy="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Calibri"/>
              <a:buNone/>
              <a:defRPr sz="5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subTitle" idx="1"/>
          </p:nvPr>
        </p:nvSpPr>
        <p:spPr>
          <a:xfrm>
            <a:off x="996150" y="2532500"/>
            <a:ext cx="71517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  <a:defRPr sz="3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2" name="Google Shape;1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6925" y="4462600"/>
            <a:ext cx="1341000" cy="4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style 1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2"/>
          <p:cNvSpPr txBox="1">
            <a:spLocks noGrp="1"/>
          </p:cNvSpPr>
          <p:nvPr>
            <p:ph type="title"/>
          </p:nvPr>
        </p:nvSpPr>
        <p:spPr>
          <a:xfrm>
            <a:off x="311700" y="111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  <a:defRPr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body" idx="1"/>
          </p:nvPr>
        </p:nvSpPr>
        <p:spPr>
          <a:xfrm>
            <a:off x="311700" y="10065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 sz="14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" name="Google Shape;1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6925" y="4462600"/>
            <a:ext cx="1341000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2"/>
          <p:cNvSpPr txBox="1"/>
          <p:nvPr/>
        </p:nvSpPr>
        <p:spPr>
          <a:xfrm>
            <a:off x="311700" y="4655300"/>
            <a:ext cx="323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sz="1000" b="0" i="0" u="none" strike="noStrike" cap="none">
                <a:solidFill>
                  <a:schemeClr val="accent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MAIN_POIN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/>
          <p:nvPr/>
        </p:nvSpPr>
        <p:spPr>
          <a:xfrm>
            <a:off x="2615400" y="2918475"/>
            <a:ext cx="3913200" cy="6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rgbClr val="0B2F43"/>
                </a:solidFill>
                <a:latin typeface="Calibri"/>
                <a:ea typeface="Calibri"/>
                <a:cs typeface="Calibri"/>
                <a:sym typeface="Calibri"/>
              </a:rPr>
              <a:t>www.tearfund.org</a:t>
            </a:r>
            <a:endParaRPr sz="3000" b="0" i="0" u="none" strike="noStrike" cap="none">
              <a:solidFill>
                <a:srgbClr val="0B2F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1625" y="1805675"/>
            <a:ext cx="3340750" cy="10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3"/>
          <p:cNvSpPr txBox="1"/>
          <p:nvPr/>
        </p:nvSpPr>
        <p:spPr>
          <a:xfrm>
            <a:off x="0" y="3962250"/>
            <a:ext cx="9144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rgbClr val="0B2F43"/>
                </a:solidFill>
                <a:latin typeface="Calibri"/>
                <a:ea typeface="Calibri"/>
                <a:cs typeface="Calibri"/>
                <a:sym typeface="Calibri"/>
              </a:rPr>
              <a:t>Registered office 100 Church Road, Teddington TW11 8QE. Registered in England: 994339. A company limited by guarantee. </a:t>
            </a:r>
            <a:br>
              <a:rPr lang="en-GB" sz="1000" b="0" i="0" u="none" strike="noStrike" cap="none">
                <a:solidFill>
                  <a:srgbClr val="0B2F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000" b="0" i="0" u="none" strike="noStrike" cap="none">
                <a:solidFill>
                  <a:srgbClr val="0B2F43"/>
                </a:solidFill>
                <a:latin typeface="Calibri"/>
                <a:ea typeface="Calibri"/>
                <a:cs typeface="Calibri"/>
                <a:sym typeface="Calibri"/>
              </a:rPr>
              <a:t>Registered Charity No. 265464 (England &amp; Wales) Registered Charity No. SC037624 (Scotland)</a:t>
            </a:r>
            <a:endParaRPr sz="1000" b="0" i="0" u="none" strike="noStrike" cap="none">
              <a:solidFill>
                <a:srgbClr val="0B2F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style 2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4437075" y="509525"/>
            <a:ext cx="4397400" cy="3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 sz="14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4" name="Google Shape;2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6925" y="4462600"/>
            <a:ext cx="1341000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4"/>
          <p:cNvSpPr txBox="1">
            <a:spLocks noGrp="1"/>
          </p:cNvSpPr>
          <p:nvPr>
            <p:ph type="title"/>
          </p:nvPr>
        </p:nvSpPr>
        <p:spPr>
          <a:xfrm>
            <a:off x="462625" y="1362038"/>
            <a:ext cx="2966100" cy="10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  <a:defRPr sz="30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ubTitle" idx="2"/>
          </p:nvPr>
        </p:nvSpPr>
        <p:spPr>
          <a:xfrm>
            <a:off x="546475" y="2336734"/>
            <a:ext cx="2798400" cy="8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libri"/>
              <a:buNone/>
              <a:defRPr sz="19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26925" y="4462600"/>
            <a:ext cx="1341000" cy="4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5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6"/>
          <p:cNvPicPr preferRelativeResize="0"/>
          <p:nvPr/>
        </p:nvPicPr>
        <p:blipFill rotWithShape="1">
          <a:blip r:embed="rId2">
            <a:alphaModFix/>
          </a:blip>
          <a:srcRect t="3148" b="3156"/>
          <a:stretch/>
        </p:blipFill>
        <p:spPr>
          <a:xfrm>
            <a:off x="211525" y="4640950"/>
            <a:ext cx="1166151" cy="344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6"/>
          <p:cNvSpPr txBox="1"/>
          <p:nvPr/>
        </p:nvSpPr>
        <p:spPr>
          <a:xfrm>
            <a:off x="1377675" y="4596475"/>
            <a:ext cx="17976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Induction</a:t>
            </a:r>
            <a:endParaRPr sz="2100" b="0" i="0" u="none" strike="noStrike" cap="non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arfund.org/stories/2016/08/one-positive-step-at-a-time-with-self-help-groups-tsiges-story" TargetMode="External"/><Relationship Id="rId5" Type="http://schemas.openxmlformats.org/officeDocument/2006/relationships/hyperlink" Target="https://www.tearfund.org/stories/case-studies/bettys-story-new-life-and-a-future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"/>
          <p:cNvSpPr txBox="1">
            <a:spLocks noGrp="1"/>
          </p:cNvSpPr>
          <p:nvPr>
            <p:ph type="ctrTitle"/>
          </p:nvPr>
        </p:nvSpPr>
        <p:spPr>
          <a:xfrm>
            <a:off x="1495250" y="1023225"/>
            <a:ext cx="6028800" cy="29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100"/>
              <a:t>How can poverty be as much a mindset as a lack of material resources?</a:t>
            </a:r>
            <a:endParaRPr sz="3100" b="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/>
          </a:p>
        </p:txBody>
      </p:sp>
      <p:sp>
        <p:nvSpPr>
          <p:cNvPr id="41" name="Google Shape;41;p1"/>
          <p:cNvSpPr txBox="1"/>
          <p:nvPr/>
        </p:nvSpPr>
        <p:spPr>
          <a:xfrm>
            <a:off x="4379175" y="4161600"/>
            <a:ext cx="342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38246fd998_0_34"/>
          <p:cNvSpPr txBox="1">
            <a:spLocks noGrp="1"/>
          </p:cNvSpPr>
          <p:nvPr>
            <p:ph type="title"/>
          </p:nvPr>
        </p:nvSpPr>
        <p:spPr>
          <a:xfrm>
            <a:off x="311700" y="111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latin typeface="Arial"/>
                <a:ea typeface="Arial"/>
                <a:cs typeface="Arial"/>
                <a:sym typeface="Arial"/>
              </a:rPr>
              <a:t>Break the poverty mindset around the globe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g138246fd998_0_34"/>
          <p:cNvSpPr txBox="1"/>
          <p:nvPr/>
        </p:nvSpPr>
        <p:spPr>
          <a:xfrm>
            <a:off x="461375" y="904000"/>
            <a:ext cx="502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</a:rPr>
              <a:t>Tearfund Church Community Mobilization Programme and Self-Help Groups in 50 countries 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29" name="Google Shape;129;g138246fd998_0_34"/>
          <p:cNvSpPr/>
          <p:nvPr/>
        </p:nvSpPr>
        <p:spPr>
          <a:xfrm>
            <a:off x="5429775" y="626675"/>
            <a:ext cx="3616056" cy="1895292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Provide a new vision, use people’s skills and talents, improves self esteem and sense of belongings  </a:t>
            </a:r>
            <a:r>
              <a:rPr lang="en-GB"/>
              <a:t> </a:t>
            </a:r>
            <a:endParaRPr/>
          </a:p>
        </p:txBody>
      </p:sp>
      <p:pic>
        <p:nvPicPr>
          <p:cNvPr id="130" name="Google Shape;130;g138246fd998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075" y="2284150"/>
            <a:ext cx="3790074" cy="21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138246fd998_0_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1509" y="2757987"/>
            <a:ext cx="4687941" cy="165673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138246fd998_0_34"/>
          <p:cNvSpPr txBox="1"/>
          <p:nvPr/>
        </p:nvSpPr>
        <p:spPr>
          <a:xfrm>
            <a:off x="610475" y="4467150"/>
            <a:ext cx="684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Betty from Uganda</a:t>
            </a:r>
            <a:r>
              <a:rPr lang="en-GB"/>
              <a:t>						</a:t>
            </a:r>
            <a:r>
              <a:rPr lang="en-GB" u="sng">
                <a:solidFill>
                  <a:schemeClr val="hlink"/>
                </a:solidFill>
                <a:hlinkClick r:id="rId6"/>
              </a:rPr>
              <a:t>Tsige from </a:t>
            </a:r>
            <a:r>
              <a:rPr lang="en-GB" u="sng">
                <a:solidFill>
                  <a:schemeClr val="hlink"/>
                </a:solidFill>
                <a:hlinkClick r:id="rId6"/>
              </a:rPr>
              <a:t>Ethiopia</a:t>
            </a:r>
            <a:r>
              <a:rPr lang="en-GB" u="sng">
                <a:solidFill>
                  <a:schemeClr val="hlink"/>
                </a:solidFill>
                <a:hlinkClick r:id="rId6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371eaf82b4_0_28"/>
          <p:cNvSpPr txBox="1">
            <a:spLocks noGrp="1"/>
          </p:cNvSpPr>
          <p:nvPr>
            <p:ph type="title"/>
          </p:nvPr>
        </p:nvSpPr>
        <p:spPr>
          <a:xfrm>
            <a:off x="311700" y="111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rgbClr val="494848"/>
                </a:solidFill>
                <a:latin typeface="Arial"/>
                <a:ea typeface="Arial"/>
                <a:cs typeface="Arial"/>
                <a:sym typeface="Arial"/>
              </a:rPr>
              <a:t>Poverty is not God’s plan. You are!</a:t>
            </a:r>
            <a:endParaRPr sz="2400">
              <a:solidFill>
                <a:srgbClr val="494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371eaf82b4_0_28"/>
          <p:cNvSpPr txBox="1">
            <a:spLocks noGrp="1"/>
          </p:cNvSpPr>
          <p:nvPr>
            <p:ph type="body" idx="1"/>
          </p:nvPr>
        </p:nvSpPr>
        <p:spPr>
          <a:xfrm>
            <a:off x="311700" y="1006525"/>
            <a:ext cx="3004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 the catalyst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Take actions to break the poverty mindset and help people restore hope. 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g1371eaf82b4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8600" y="836750"/>
            <a:ext cx="3323480" cy="415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44dfabe137_1_5"/>
          <p:cNvSpPr txBox="1">
            <a:spLocks noGrp="1"/>
          </p:cNvSpPr>
          <p:nvPr>
            <p:ph type="title"/>
          </p:nvPr>
        </p:nvSpPr>
        <p:spPr>
          <a:xfrm>
            <a:off x="311700" y="111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latin typeface="Arial"/>
                <a:ea typeface="Arial"/>
                <a:cs typeface="Arial"/>
                <a:sym typeface="Arial"/>
              </a:rPr>
              <a:t>What is poverty?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g144dfabe137_1_5"/>
          <p:cNvSpPr txBox="1">
            <a:spLocks noGrp="1"/>
          </p:cNvSpPr>
          <p:nvPr>
            <p:ph type="body" idx="1"/>
          </p:nvPr>
        </p:nvSpPr>
        <p:spPr>
          <a:xfrm>
            <a:off x="244900" y="932300"/>
            <a:ext cx="5341500" cy="15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466d716dad_1_19"/>
          <p:cNvSpPr txBox="1">
            <a:spLocks noGrp="1"/>
          </p:cNvSpPr>
          <p:nvPr>
            <p:ph type="title"/>
          </p:nvPr>
        </p:nvSpPr>
        <p:spPr>
          <a:xfrm>
            <a:off x="311700" y="111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latin typeface="Arial"/>
                <a:ea typeface="Arial"/>
                <a:cs typeface="Arial"/>
                <a:sym typeface="Arial"/>
              </a:rPr>
              <a:t>What is poverty?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g1466d716dad_1_19"/>
          <p:cNvSpPr txBox="1">
            <a:spLocks noGrp="1"/>
          </p:cNvSpPr>
          <p:nvPr>
            <p:ph type="body" idx="1"/>
          </p:nvPr>
        </p:nvSpPr>
        <p:spPr>
          <a:xfrm>
            <a:off x="238400" y="1131550"/>
            <a:ext cx="3962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Essentially, poverty refers to lacking enough resources to provide the necessities of life</a:t>
            </a:r>
            <a:endParaRPr sz="17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g1466d716dad_1_19"/>
          <p:cNvSpPr txBox="1"/>
          <p:nvPr/>
        </p:nvSpPr>
        <p:spPr>
          <a:xfrm>
            <a:off x="3823875" y="2487300"/>
            <a:ext cx="28605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50">
                <a:solidFill>
                  <a:srgbClr val="4D515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Poverty is the state of having few material possessions or little income.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g1466d716dad_1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475" y="2378224"/>
            <a:ext cx="3338050" cy="22269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g1466d716dad_1_19"/>
          <p:cNvSpPr txBox="1"/>
          <p:nvPr/>
        </p:nvSpPr>
        <p:spPr>
          <a:xfrm>
            <a:off x="4833200" y="1024588"/>
            <a:ext cx="2491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>
                <a:solidFill>
                  <a:srgbClr val="4D515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Poverty is </a:t>
            </a:r>
            <a:r>
              <a:rPr lang="en-GB" sz="1450">
                <a:solidFill>
                  <a:srgbClr val="5F636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about not having enough money to meet basic needs including food, clothing and shelter</a:t>
            </a:r>
            <a:r>
              <a:rPr lang="en-GB" sz="1450">
                <a:solidFill>
                  <a:srgbClr val="4D515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7;g1466d716dad_1_19"/>
          <p:cNvSpPr txBox="1"/>
          <p:nvPr/>
        </p:nvSpPr>
        <p:spPr>
          <a:xfrm>
            <a:off x="5949675" y="3346275"/>
            <a:ext cx="24912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rgbClr val="5F6368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Poverty means not being able to heat your home, pay your rent, or buy the essentials for your children</a:t>
            </a:r>
            <a:r>
              <a:rPr lang="en-GB" sz="1350">
                <a:solidFill>
                  <a:srgbClr val="4D5156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.</a:t>
            </a:r>
            <a:endParaRPr sz="17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8246fd998_0_14"/>
          <p:cNvSpPr txBox="1">
            <a:spLocks noGrp="1"/>
          </p:cNvSpPr>
          <p:nvPr>
            <p:ph type="title"/>
          </p:nvPr>
        </p:nvSpPr>
        <p:spPr>
          <a:xfrm>
            <a:off x="311700" y="111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latin typeface="Arial"/>
                <a:ea typeface="Arial"/>
                <a:cs typeface="Arial"/>
                <a:sym typeface="Arial"/>
              </a:rPr>
              <a:t>Biblical view 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g138246fd998_0_14"/>
          <p:cNvSpPr/>
          <p:nvPr/>
        </p:nvSpPr>
        <p:spPr>
          <a:xfrm>
            <a:off x="410050" y="842875"/>
            <a:ext cx="2574828" cy="167076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Poverty will attack you</a:t>
            </a:r>
            <a:endParaRPr sz="1200" b="1"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6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solidFill>
                  <a:srgbClr val="1779BA"/>
                </a:solidFill>
                <a:latin typeface="Calibri"/>
                <a:ea typeface="Calibri"/>
                <a:cs typeface="Calibri"/>
                <a:sym typeface="Calibri"/>
              </a:rPr>
              <a:t>Proverbs 6:11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g138246fd998_0_14"/>
          <p:cNvSpPr/>
          <p:nvPr/>
        </p:nvSpPr>
        <p:spPr>
          <a:xfrm>
            <a:off x="372650" y="3068025"/>
            <a:ext cx="2574828" cy="167076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Poverty will destroy you</a:t>
            </a:r>
            <a:endParaRPr sz="1100" b="1"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6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1779BA"/>
                </a:solidFill>
                <a:latin typeface="Calibri"/>
                <a:ea typeface="Calibri"/>
                <a:cs typeface="Calibri"/>
                <a:sym typeface="Calibri"/>
              </a:rPr>
              <a:t>Proverbs 10:15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g138246fd998_0_14"/>
          <p:cNvSpPr/>
          <p:nvPr/>
        </p:nvSpPr>
        <p:spPr>
          <a:xfrm>
            <a:off x="6211175" y="2964628"/>
            <a:ext cx="2574828" cy="1616652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Poverty will limit your circle of friends</a:t>
            </a:r>
            <a:endParaRPr sz="1100" b="1"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6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1779BA"/>
                </a:solidFill>
                <a:latin typeface="Calibri"/>
                <a:ea typeface="Calibri"/>
                <a:cs typeface="Calibri"/>
                <a:sym typeface="Calibri"/>
              </a:rPr>
              <a:t>Proverbs 19:4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g138246fd998_0_14"/>
          <p:cNvSpPr/>
          <p:nvPr/>
        </p:nvSpPr>
        <p:spPr>
          <a:xfrm>
            <a:off x="5937888" y="842875"/>
            <a:ext cx="2934360" cy="1616652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Poverty thrives on ignorance</a:t>
            </a:r>
            <a:endParaRPr sz="1200" b="1"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6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solidFill>
                  <a:srgbClr val="1779BA"/>
                </a:solidFill>
                <a:latin typeface="Calibri"/>
                <a:ea typeface="Calibri"/>
                <a:cs typeface="Calibri"/>
                <a:sym typeface="Calibri"/>
              </a:rPr>
              <a:t>Proverbs 13:18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g138246fd998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4100" y="1403175"/>
            <a:ext cx="3740725" cy="283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38246fd998_0_18"/>
          <p:cNvSpPr txBox="1">
            <a:spLocks noGrp="1"/>
          </p:cNvSpPr>
          <p:nvPr>
            <p:ph type="title"/>
          </p:nvPr>
        </p:nvSpPr>
        <p:spPr>
          <a:xfrm>
            <a:off x="311700" y="111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latin typeface="Arial"/>
                <a:ea typeface="Arial"/>
                <a:cs typeface="Arial"/>
                <a:sym typeface="Arial"/>
              </a:rPr>
              <a:t>Poverty produce negative mindset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g138246fd998_0_18"/>
          <p:cNvSpPr/>
          <p:nvPr/>
        </p:nvSpPr>
        <p:spPr>
          <a:xfrm>
            <a:off x="248875" y="801225"/>
            <a:ext cx="2313036" cy="1190808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Negative perception by others </a:t>
            </a:r>
            <a:endParaRPr/>
          </a:p>
        </p:txBody>
      </p:sp>
      <p:sp>
        <p:nvSpPr>
          <p:cNvPr id="74" name="Google Shape;74;g138246fd998_0_18"/>
          <p:cNvSpPr/>
          <p:nvPr/>
        </p:nvSpPr>
        <p:spPr>
          <a:xfrm>
            <a:off x="3309988" y="3883425"/>
            <a:ext cx="2313036" cy="1190808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Children show reduced cognitive performance</a:t>
            </a:r>
            <a:endParaRPr/>
          </a:p>
        </p:txBody>
      </p:sp>
      <p:sp>
        <p:nvSpPr>
          <p:cNvPr id="75" name="Google Shape;75;g138246fd998_0_18"/>
          <p:cNvSpPr/>
          <p:nvPr/>
        </p:nvSpPr>
        <p:spPr>
          <a:xfrm>
            <a:off x="224275" y="3223250"/>
            <a:ext cx="2313036" cy="1190808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Increase the risk of mental illness </a:t>
            </a:r>
            <a:endParaRPr/>
          </a:p>
        </p:txBody>
      </p:sp>
      <p:sp>
        <p:nvSpPr>
          <p:cNvPr id="76" name="Google Shape;76;g138246fd998_0_18"/>
          <p:cNvSpPr/>
          <p:nvPr/>
        </p:nvSpPr>
        <p:spPr>
          <a:xfrm>
            <a:off x="6195225" y="1839575"/>
            <a:ext cx="2313036" cy="1190808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A0A0A"/>
                </a:solidFill>
              </a:rPr>
              <a:t>More risk taking behaviour</a:t>
            </a:r>
            <a:endParaRPr sz="1700"/>
          </a:p>
        </p:txBody>
      </p:sp>
      <p:sp>
        <p:nvSpPr>
          <p:cNvPr id="77" name="Google Shape;77;g138246fd998_0_18"/>
          <p:cNvSpPr/>
          <p:nvPr/>
        </p:nvSpPr>
        <p:spPr>
          <a:xfrm>
            <a:off x="5977050" y="369375"/>
            <a:ext cx="2607444" cy="144342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Scarcity mentality focus on the immediate needs</a:t>
            </a:r>
            <a:endParaRPr/>
          </a:p>
        </p:txBody>
      </p:sp>
      <p:sp>
        <p:nvSpPr>
          <p:cNvPr id="78" name="Google Shape;78;g138246fd998_0_18"/>
          <p:cNvSpPr/>
          <p:nvPr/>
        </p:nvSpPr>
        <p:spPr>
          <a:xfrm>
            <a:off x="3146375" y="622000"/>
            <a:ext cx="2476656" cy="1190808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94848"/>
                </a:solidFill>
              </a:rPr>
              <a:t>Producing a short-term strategy to cope </a:t>
            </a:r>
            <a:endParaRPr sz="1300"/>
          </a:p>
        </p:txBody>
      </p:sp>
      <p:sp>
        <p:nvSpPr>
          <p:cNvPr id="79" name="Google Shape;79;g138246fd998_0_18"/>
          <p:cNvSpPr/>
          <p:nvPr/>
        </p:nvSpPr>
        <p:spPr>
          <a:xfrm>
            <a:off x="248875" y="1976350"/>
            <a:ext cx="2313036" cy="1190808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Low level of confidence and less likely to succeed </a:t>
            </a:r>
            <a:endParaRPr/>
          </a:p>
        </p:txBody>
      </p:sp>
      <p:sp>
        <p:nvSpPr>
          <p:cNvPr id="80" name="Google Shape;80;g138246fd998_0_18"/>
          <p:cNvSpPr/>
          <p:nvPr/>
        </p:nvSpPr>
        <p:spPr>
          <a:xfrm>
            <a:off x="6195225" y="3223250"/>
            <a:ext cx="2476656" cy="1190808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Low self esteem and low sense of belonging</a:t>
            </a:r>
            <a:endParaRPr/>
          </a:p>
        </p:txBody>
      </p:sp>
      <p:pic>
        <p:nvPicPr>
          <p:cNvPr id="81" name="Google Shape;81;g138246fd998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3600" y="1829300"/>
            <a:ext cx="2789924" cy="203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38246fd998_0_30"/>
          <p:cNvSpPr txBox="1">
            <a:spLocks noGrp="1"/>
          </p:cNvSpPr>
          <p:nvPr>
            <p:ph type="title"/>
          </p:nvPr>
        </p:nvSpPr>
        <p:spPr>
          <a:xfrm>
            <a:off x="311700" y="111650"/>
            <a:ext cx="85206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latin typeface="Arial"/>
                <a:ea typeface="Arial"/>
                <a:cs typeface="Arial"/>
                <a:sym typeface="Arial"/>
              </a:rPr>
              <a:t>The worst of the poverty mindset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latin typeface="Arial"/>
                <a:ea typeface="Arial"/>
                <a:cs typeface="Arial"/>
                <a:sym typeface="Arial"/>
              </a:rPr>
              <a:t>It destroys hope!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g138246fd998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9700" y="822825"/>
            <a:ext cx="2540424" cy="398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138246fd998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5275" y="2747735"/>
            <a:ext cx="2540425" cy="16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138246fd998_0_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700" y="1301374"/>
            <a:ext cx="4849999" cy="360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466d716dad_1_9"/>
          <p:cNvSpPr txBox="1">
            <a:spLocks noGrp="1"/>
          </p:cNvSpPr>
          <p:nvPr>
            <p:ph type="title"/>
          </p:nvPr>
        </p:nvSpPr>
        <p:spPr>
          <a:xfrm>
            <a:off x="311700" y="111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latin typeface="Arial"/>
                <a:ea typeface="Arial"/>
                <a:cs typeface="Arial"/>
                <a:sym typeface="Arial"/>
              </a:rPr>
              <a:t>Break the poverty mindset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1466d716dad_1_9"/>
          <p:cNvSpPr txBox="1"/>
          <p:nvPr/>
        </p:nvSpPr>
        <p:spPr>
          <a:xfrm>
            <a:off x="6141275" y="940050"/>
            <a:ext cx="2799000" cy="38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i="1">
                <a:solidFill>
                  <a:srgbClr val="4A86E8"/>
                </a:solidFill>
                <a:latin typeface="Comic Sans MS"/>
                <a:ea typeface="Comic Sans MS"/>
                <a:cs typeface="Comic Sans MS"/>
                <a:sym typeface="Comic Sans MS"/>
              </a:rPr>
              <a:t>'The thief comes only to steal and kill and destroy; I have come that they may have life, and have it to the full.'</a:t>
            </a:r>
            <a:endParaRPr sz="1100" i="1">
              <a:solidFill>
                <a:srgbClr val="4A86E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4A86E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i="1">
                <a:solidFill>
                  <a:srgbClr val="4A86E8"/>
                </a:solidFill>
                <a:latin typeface="Comic Sans MS"/>
                <a:ea typeface="Comic Sans MS"/>
                <a:cs typeface="Comic Sans MS"/>
                <a:sym typeface="Comic Sans MS"/>
              </a:rPr>
              <a:t>John 10:10-15</a:t>
            </a:r>
            <a:endParaRPr sz="1100" i="1">
              <a:solidFill>
                <a:srgbClr val="4A86E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4A86E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333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i="1">
              <a:solidFill>
                <a:srgbClr val="4A86E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100" i="1">
                <a:solidFill>
                  <a:srgbClr val="4A86E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“Speak up for those who cannot speak for themselves, for the rights of all who are destitute. Speak up and judge fairly; defend the rights of the poor and needy.”</a:t>
            </a:r>
            <a:endParaRPr sz="1100" i="1">
              <a:solidFill>
                <a:srgbClr val="4A86E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i="1">
                <a:solidFill>
                  <a:srgbClr val="4A86E8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Proverbs 31:8-9 (NIV)</a:t>
            </a:r>
            <a:endParaRPr sz="1100" i="1">
              <a:solidFill>
                <a:srgbClr val="4A86E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" name="Google Shape;96;g1466d716dad_1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975" y="888100"/>
            <a:ext cx="2769566" cy="415434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1466d716dad_1_9"/>
          <p:cNvSpPr/>
          <p:nvPr/>
        </p:nvSpPr>
        <p:spPr>
          <a:xfrm>
            <a:off x="3541525" y="888100"/>
            <a:ext cx="2146824" cy="1082484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Need a helping hand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98" name="Google Shape;98;g1466d716dad_1_9"/>
          <p:cNvSpPr/>
          <p:nvPr/>
        </p:nvSpPr>
        <p:spPr>
          <a:xfrm>
            <a:off x="3618900" y="2103600"/>
            <a:ext cx="2146824" cy="1082484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Need someone to tell them that they are worthy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99" name="Google Shape;99;g1466d716dad_1_9"/>
          <p:cNvSpPr/>
          <p:nvPr/>
        </p:nvSpPr>
        <p:spPr>
          <a:xfrm>
            <a:off x="3717938" y="3371425"/>
            <a:ext cx="1948752" cy="101844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To shine light through their dark world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38246fd998_0_52"/>
          <p:cNvSpPr txBox="1">
            <a:spLocks noGrp="1"/>
          </p:cNvSpPr>
          <p:nvPr>
            <p:ph type="title"/>
          </p:nvPr>
        </p:nvSpPr>
        <p:spPr>
          <a:xfrm>
            <a:off x="311700" y="111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latin typeface="Arial"/>
                <a:ea typeface="Arial"/>
                <a:cs typeface="Arial"/>
                <a:sym typeface="Arial"/>
              </a:rPr>
              <a:t>Restore hope to change the poverty mindset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138246fd998_0_52"/>
          <p:cNvSpPr/>
          <p:nvPr/>
        </p:nvSpPr>
        <p:spPr>
          <a:xfrm>
            <a:off x="248875" y="801225"/>
            <a:ext cx="2313036" cy="1190808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Positive perception by others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06" name="Google Shape;106;g138246fd998_0_52"/>
          <p:cNvSpPr/>
          <p:nvPr/>
        </p:nvSpPr>
        <p:spPr>
          <a:xfrm>
            <a:off x="3309988" y="3883425"/>
            <a:ext cx="2313036" cy="1190808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Better nutrition  improves cognitive performance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07" name="Google Shape;107;g138246fd998_0_52"/>
          <p:cNvSpPr/>
          <p:nvPr/>
        </p:nvSpPr>
        <p:spPr>
          <a:xfrm>
            <a:off x="248875" y="3337425"/>
            <a:ext cx="2313036" cy="1190808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Healthier life reduce the risk of mental illness</a:t>
            </a:r>
            <a:r>
              <a:rPr lang="en-GB"/>
              <a:t> </a:t>
            </a:r>
            <a:endParaRPr/>
          </a:p>
        </p:txBody>
      </p:sp>
      <p:sp>
        <p:nvSpPr>
          <p:cNvPr id="108" name="Google Shape;108;g138246fd998_0_52"/>
          <p:cNvSpPr/>
          <p:nvPr/>
        </p:nvSpPr>
        <p:spPr>
          <a:xfrm>
            <a:off x="6195225" y="1951163"/>
            <a:ext cx="2313036" cy="1190808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olidFill>
                  <a:srgbClr val="0000FF"/>
                </a:solidFill>
              </a:rPr>
              <a:t>Use gifts and talents </a:t>
            </a:r>
            <a:endParaRPr sz="1700">
              <a:solidFill>
                <a:srgbClr val="0000FF"/>
              </a:solidFill>
            </a:endParaRPr>
          </a:p>
        </p:txBody>
      </p:sp>
      <p:sp>
        <p:nvSpPr>
          <p:cNvPr id="109" name="Google Shape;109;g138246fd998_0_52"/>
          <p:cNvSpPr/>
          <p:nvPr/>
        </p:nvSpPr>
        <p:spPr>
          <a:xfrm>
            <a:off x="6013675" y="431725"/>
            <a:ext cx="2607444" cy="144342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Look beyond immediate needs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10" name="Google Shape;110;g138246fd998_0_52"/>
          <p:cNvSpPr/>
          <p:nvPr/>
        </p:nvSpPr>
        <p:spPr>
          <a:xfrm>
            <a:off x="3140238" y="684350"/>
            <a:ext cx="2476656" cy="1190808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Think long term and dream dreams </a:t>
            </a:r>
            <a:endParaRPr sz="1300">
              <a:solidFill>
                <a:srgbClr val="0000FF"/>
              </a:solidFill>
            </a:endParaRPr>
          </a:p>
        </p:txBody>
      </p:sp>
      <p:sp>
        <p:nvSpPr>
          <p:cNvPr id="111" name="Google Shape;111;g138246fd998_0_52"/>
          <p:cNvSpPr/>
          <p:nvPr/>
        </p:nvSpPr>
        <p:spPr>
          <a:xfrm>
            <a:off x="248875" y="2069325"/>
            <a:ext cx="2313036" cy="1190808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Improve the level of confidence and to succeed</a:t>
            </a:r>
            <a:r>
              <a:rPr lang="en-GB"/>
              <a:t> </a:t>
            </a:r>
            <a:endParaRPr/>
          </a:p>
        </p:txBody>
      </p:sp>
      <p:sp>
        <p:nvSpPr>
          <p:cNvPr id="112" name="Google Shape;112;g138246fd998_0_52"/>
          <p:cNvSpPr/>
          <p:nvPr/>
        </p:nvSpPr>
        <p:spPr>
          <a:xfrm>
            <a:off x="6144475" y="3280325"/>
            <a:ext cx="2476656" cy="1190808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Increase self esteem and sense of belonging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113" name="Google Shape;113;g138246fd998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236" y="1965195"/>
            <a:ext cx="3142654" cy="1765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5c8df3622_0_5"/>
          <p:cNvSpPr txBox="1">
            <a:spLocks noGrp="1"/>
          </p:cNvSpPr>
          <p:nvPr>
            <p:ph type="title"/>
          </p:nvPr>
        </p:nvSpPr>
        <p:spPr>
          <a:xfrm>
            <a:off x="311700" y="111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latin typeface="Arial"/>
                <a:ea typeface="Arial"/>
                <a:cs typeface="Arial"/>
                <a:sym typeface="Arial"/>
              </a:rPr>
              <a:t>Break the poverty mindset in urban England  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145c8df3622_0_5"/>
          <p:cNvSpPr txBox="1">
            <a:spLocks noGrp="1"/>
          </p:cNvSpPr>
          <p:nvPr>
            <p:ph type="body" idx="1"/>
          </p:nvPr>
        </p:nvSpPr>
        <p:spPr>
          <a:xfrm>
            <a:off x="311700" y="1006575"/>
            <a:ext cx="3742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Edward Walker, from Peterborough setup Hope into Action (HiA) in the city in 2010.</a:t>
            </a:r>
            <a:endParaRPr sz="1200">
              <a:solidFill>
                <a:srgbClr val="1414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1414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Houses 315 people used to be homeless in 23 different towns and cities in the UK.</a:t>
            </a:r>
            <a:endParaRPr sz="1200">
              <a:solidFill>
                <a:srgbClr val="1414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1414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He has been appointed MBE in the Queen's Birthday Honours in 2022.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g145c8df3622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6551" y="956050"/>
            <a:ext cx="4841175" cy="32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145c8df3622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900" y="2924775"/>
            <a:ext cx="2194550" cy="196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145c8df3622_0_5"/>
          <p:cNvSpPr/>
          <p:nvPr/>
        </p:nvSpPr>
        <p:spPr>
          <a:xfrm>
            <a:off x="3191350" y="3487024"/>
            <a:ext cx="2659392" cy="1353672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A helping hand to rebuild people’s self worthy, confidence and more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468</Words>
  <Application>Microsoft Office PowerPoint</Application>
  <PresentationFormat>On-screen Show (16:9)</PresentationFormat>
  <Paragraphs>67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Calibri</vt:lpstr>
      <vt:lpstr>Roboto</vt:lpstr>
      <vt:lpstr>Arial</vt:lpstr>
      <vt:lpstr>Open Sans</vt:lpstr>
      <vt:lpstr>Comic Sans MS</vt:lpstr>
      <vt:lpstr>Verdana</vt:lpstr>
      <vt:lpstr>Source Code Pro</vt:lpstr>
      <vt:lpstr>Simple Light</vt:lpstr>
      <vt:lpstr>   How can poverty be as much a mindset as a lack of material resources? </vt:lpstr>
      <vt:lpstr>What is poverty?</vt:lpstr>
      <vt:lpstr>What is poverty?</vt:lpstr>
      <vt:lpstr>Biblical view </vt:lpstr>
      <vt:lpstr>Poverty produce negative mindset  </vt:lpstr>
      <vt:lpstr>The worst of the poverty mindset  It destroys hope! </vt:lpstr>
      <vt:lpstr>Break the poverty mindset  </vt:lpstr>
      <vt:lpstr>Restore hope to change the poverty mindset  </vt:lpstr>
      <vt:lpstr>Break the poverty mindset in urban England  </vt:lpstr>
      <vt:lpstr>Break the poverty mindset around the globe</vt:lpstr>
      <vt:lpstr>Poverty is not God’s plan. You are!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How can poverty be as much a mindset as a lack of material resources? </dc:title>
  <dc:creator>Natasha Rogers</dc:creator>
  <cp:lastModifiedBy>Natasha Rogers</cp:lastModifiedBy>
  <cp:revision>1</cp:revision>
  <dcterms:modified xsi:type="dcterms:W3CDTF">2022-09-09T14:57:11Z</dcterms:modified>
</cp:coreProperties>
</file>